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3"/>
  </p:notesMasterIdLst>
  <p:sldIdLst>
    <p:sldId id="2767" r:id="rId5"/>
    <p:sldId id="2768" r:id="rId6"/>
    <p:sldId id="2770" r:id="rId7"/>
    <p:sldId id="2771" r:id="rId8"/>
    <p:sldId id="2769" r:id="rId9"/>
    <p:sldId id="2772" r:id="rId10"/>
    <p:sldId id="2773" r:id="rId11"/>
    <p:sldId id="27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DE6"/>
    <a:srgbClr val="EDDECF"/>
    <a:srgbClr val="A79584"/>
    <a:srgbClr val="E6F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1" autoAdjust="0"/>
    <p:restoredTop sz="94695"/>
  </p:normalViewPr>
  <p:slideViewPr>
    <p:cSldViewPr snapToGrid="0">
      <p:cViewPr varScale="1">
        <p:scale>
          <a:sx n="68" d="100"/>
          <a:sy n="68" d="100"/>
        </p:scale>
        <p:origin x="3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D05EE-1874-40CA-ACBB-AAFE8CEAEC56}" type="datetimeFigureOut">
              <a:t>6/11/2026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B9498-FDEE-4498-AC3A-C83DFCC8A50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16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0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0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44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84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4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8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1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6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6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31313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6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17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539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60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22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29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2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5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0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17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39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5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1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09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6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4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6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14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86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5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9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26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017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76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36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45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88597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690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4669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609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7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40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46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6/11/2026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740" r:id="rId3"/>
    <p:sldLayoutId id="2147483686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  <p:sldLayoutId id="2147483728" r:id="rId37"/>
    <p:sldLayoutId id="2147483729" r:id="rId38"/>
    <p:sldLayoutId id="2147483730" r:id="rId39"/>
    <p:sldLayoutId id="2147483731" r:id="rId40"/>
    <p:sldLayoutId id="2147483732" r:id="rId41"/>
    <p:sldLayoutId id="2147483733" r:id="rId42"/>
    <p:sldLayoutId id="2147483734" r:id="rId43"/>
    <p:sldLayoutId id="2147483735" r:id="rId44"/>
    <p:sldLayoutId id="2147483736" r:id="rId45"/>
    <p:sldLayoutId id="2147483737" r:id="rId4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38E9-D21E-DE68-38AC-F56AEA15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rmAutofit/>
          </a:bodyPr>
          <a:lstStyle/>
          <a:p>
            <a:r>
              <a:rPr lang="en-US" b="1" dirty="0"/>
              <a:t>What’s On That Pole?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8C923B-5A6B-5ECC-D0E3-B96C0778E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7" r="-1" b="24013"/>
          <a:stretch>
            <a:fillRect/>
          </a:stretch>
        </p:blipFill>
        <p:spPr>
          <a:xfrm>
            <a:off x="20" y="10"/>
            <a:ext cx="7002444" cy="639914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604D864-A6BD-C75F-9B88-BAB58775ABD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Practical Walkthrough for New Telecom Techs </a:t>
            </a:r>
            <a:r>
              <a:rPr lang="en-US" sz="2000" i="1" dirty="0"/>
              <a:t>Telecom Education &amp; Safety</a:t>
            </a:r>
            <a:endParaRPr lang="en-US" sz="200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93C2242-EDFC-CC39-97DF-2DB1D8D5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 lvl="0">
              <a:spcAft>
                <a:spcPts val="600"/>
              </a:spcAft>
            </a:pPr>
            <a:r>
              <a:rPr lang="en-US" noProof="0"/>
              <a:t>Telecom Education &amp; Safety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247F861-42CF-FE05-F8FD-7EBB0D76F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 lvl="0">
              <a:spcAft>
                <a:spcPts val="600"/>
              </a:spcAft>
            </a:pPr>
            <a:fld id="{84C450F2-3BB4-4AE4-8A35-A9D7AEA4C850}" type="slidenum">
              <a:rPr lang="en-US" noProof="0" smtClean="0"/>
              <a:pPr lvl="0">
                <a:spcAft>
                  <a:spcPts val="600"/>
                </a:spcAft>
              </a:pPr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826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C3EB-3E6C-392F-6EEF-501D34883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Are YOU HERE?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A54B4BB-7271-ED06-8CAA-35024C527BB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7"/>
          <a:stretch>
            <a:fillRect/>
          </a:stretch>
        </p:blipFill>
        <p:spPr>
          <a:xfrm>
            <a:off x="3926597" y="1800731"/>
            <a:ext cx="4052293" cy="485786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57D801-C833-9E8D-71AC-B51AAC93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7B6697-916D-777D-30D8-864FF198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340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05630-A1ED-24F1-9076-CC2E7BFE7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 Band">
            <a:extLst>
              <a:ext uri="{FF2B5EF4-FFF2-40B4-BE49-F238E27FC236}">
                <a16:creationId xmlns:a16="http://schemas.microsoft.com/office/drawing/2014/main" id="{1BAC6B00-FC4C-2D5B-C866-E5DC7AE63198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A5736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itle Heading">
            <a:extLst>
              <a:ext uri="{FF2B5EF4-FFF2-40B4-BE49-F238E27FC236}">
                <a16:creationId xmlns:a16="http://schemas.microsoft.com/office/drawing/2014/main" id="{3BEC764C-8E36-8D0B-5D7D-5C447AEC1630}"/>
              </a:ext>
            </a:extLst>
          </p:cNvPr>
          <p:cNvSpPr txBox="1"/>
          <p:nvPr/>
        </p:nvSpPr>
        <p:spPr>
          <a:xfrm>
            <a:off x="685800" y="1320000"/>
            <a:ext cx="6020000" cy="1080000"/>
          </a:xfrm>
          <a:prstGeom prst="rect">
            <a:avLst/>
          </a:prstGeom>
          <a:noFill/>
        </p:spPr>
        <p:txBody>
          <a:bodyPr vert="horz" lIns="0" tIns="0" rIns="0" bIns="0" rtlCol="0" anchor="t"/>
          <a:lstStyle/>
          <a:p>
            <a:r>
              <a:rPr lang="en-US" sz="4000" b="1" dirty="0">
                <a:solidFill>
                  <a:srgbClr val="3D3C33"/>
                </a:solidFill>
              </a:rPr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07A8-A294-76E8-B058-B5E06FCAA0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580000"/>
            <a:ext cx="6020000" cy="3000000"/>
          </a:xfrm>
        </p:spPr>
        <p:txBody>
          <a:bodyPr vert="horz" lIns="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32000"/>
              </a:lnSpc>
              <a:spcAft>
                <a:spcPts val="1400"/>
              </a:spcAft>
              <a:buNone/>
            </a:pPr>
            <a:r>
              <a:rPr lang="en-US" sz="2000" dirty="0">
                <a:solidFill>
                  <a:srgbClr val="131313"/>
                </a:solidFill>
              </a:rPr>
              <a:t>The purpose of this training is to introduce you to the fundamental equipment typically mounted on utility distribution poles.</a:t>
            </a:r>
          </a:p>
          <a:p>
            <a:pPr marL="0" indent="0">
              <a:lnSpc>
                <a:spcPct val="132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D3C33"/>
                </a:solidFill>
              </a:rPr>
              <a:t>Bear in mind that configurations differ from pole to pole: some carry only a portion of what we cover, while others include additional components, depending on the location and the nature of the service provided.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FB80C-D965-E6DF-B0D5-8B322BF40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102A1-EB83-2A87-6F52-98CF59ED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3</a:t>
            </a:fld>
            <a:endParaRPr lang="en-US" dirty="0"/>
          </a:p>
        </p:txBody>
      </p:sp>
      <p:sp>
        <p:nvSpPr>
          <p:cNvPr id="24" name="Diagram Card">
            <a:extLst>
              <a:ext uri="{FF2B5EF4-FFF2-40B4-BE49-F238E27FC236}">
                <a16:creationId xmlns:a16="http://schemas.microsoft.com/office/drawing/2014/main" id="{95F4937D-303A-1C67-81EC-1219794A8FCC}"/>
              </a:ext>
            </a:extLst>
          </p:cNvPr>
          <p:cNvSpPr/>
          <p:nvPr/>
        </p:nvSpPr>
        <p:spPr>
          <a:xfrm>
            <a:off x="7690000" y="1210000"/>
            <a:ext cx="3720000" cy="4477908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A57361"/>
            </a:solidFill>
          </a:ln>
          <a:effectLst>
            <a:outerShdw blurRad="120000" dist="40000" dir="5400000" rotWithShape="0">
              <a:srgbClr val="3D3C33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722DDD-5811-B411-5B6B-503296556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0000" y="1320000"/>
            <a:ext cx="3520000" cy="4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0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D29E-079D-0822-8C3D-8485E076F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 Band">
            <a:extLst>
              <a:ext uri="{FF2B5EF4-FFF2-40B4-BE49-F238E27FC236}">
                <a16:creationId xmlns:a16="http://schemas.microsoft.com/office/drawing/2014/main" id="{7F41AFEA-F82C-E893-2771-65FCD651A2AC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A5736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itle Heading">
            <a:extLst>
              <a:ext uri="{FF2B5EF4-FFF2-40B4-BE49-F238E27FC236}">
                <a16:creationId xmlns:a16="http://schemas.microsoft.com/office/drawing/2014/main" id="{E2ABBF58-65F3-A6D3-A98D-F0DD8430A1E4}"/>
              </a:ext>
            </a:extLst>
          </p:cNvPr>
          <p:cNvSpPr txBox="1"/>
          <p:nvPr/>
        </p:nvSpPr>
        <p:spPr>
          <a:xfrm>
            <a:off x="685800" y="1320000"/>
            <a:ext cx="6020000" cy="1080000"/>
          </a:xfrm>
          <a:prstGeom prst="rect">
            <a:avLst/>
          </a:prstGeom>
          <a:noFill/>
        </p:spPr>
        <p:txBody>
          <a:bodyPr vert="horz" lIns="0" tIns="0" rIns="0" bIns="0" rtlCol="0" anchor="t"/>
          <a:lstStyle/>
          <a:p>
            <a:r>
              <a:rPr lang="en-US" sz="4000" b="1" dirty="0">
                <a:solidFill>
                  <a:srgbClr val="3D3C33"/>
                </a:solidFill>
              </a:rPr>
              <a:t>Primary Wires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1C8C8-EB4E-17C1-D95A-DBA63874C00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580000"/>
            <a:ext cx="6020000" cy="3000000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lnSpc>
                <a:spcPct val="132000"/>
              </a:lnSpc>
              <a:spcAft>
                <a:spcPts val="1400"/>
              </a:spcAft>
              <a:buNone/>
            </a:pPr>
            <a:r>
              <a:rPr lang="en-US" sz="2000" dirty="0">
                <a:solidFill>
                  <a:srgbClr val="131313"/>
                </a:solidFill>
              </a:rPr>
              <a:t>Generally will carry 7,200 volts of electricity from a substation.</a:t>
            </a:r>
            <a:endParaRPr lang="en-US" sz="2000" dirty="0">
              <a:solidFill>
                <a:srgbClr val="3D3C33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B6704-EABE-4A64-AF83-389EE708B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A061C-209A-462D-D600-98CD72C2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04C6EB-1A02-B0FB-12DF-19F9FB5A84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639" b="59066"/>
          <a:stretch>
            <a:fillRect/>
          </a:stretch>
        </p:blipFill>
        <p:spPr>
          <a:xfrm>
            <a:off x="7807568" y="1248000"/>
            <a:ext cx="3602432" cy="440000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A07E081-5AFE-EB3F-33D0-930234EA3A45}"/>
              </a:ext>
            </a:extLst>
          </p:cNvPr>
          <p:cNvSpPr/>
          <p:nvPr/>
        </p:nvSpPr>
        <p:spPr>
          <a:xfrm>
            <a:off x="8159263" y="2819489"/>
            <a:ext cx="1195752" cy="20760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Primary Wires</a:t>
            </a:r>
          </a:p>
        </p:txBody>
      </p:sp>
    </p:spTree>
    <p:extLst>
      <p:ext uri="{BB962C8B-B14F-4D97-AF65-F5344CB8AC3E}">
        <p14:creationId xmlns:p14="http://schemas.microsoft.com/office/powerpoint/2010/main" val="1783679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EC012-BE85-1F90-C35C-FB2DB057F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 Band">
            <a:extLst>
              <a:ext uri="{FF2B5EF4-FFF2-40B4-BE49-F238E27FC236}">
                <a16:creationId xmlns:a16="http://schemas.microsoft.com/office/drawing/2014/main" id="{AACA8ED2-C7C9-6AD6-6715-EB90D7CB7DD4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A5736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itle Heading">
            <a:extLst>
              <a:ext uri="{FF2B5EF4-FFF2-40B4-BE49-F238E27FC236}">
                <a16:creationId xmlns:a16="http://schemas.microsoft.com/office/drawing/2014/main" id="{913A736A-EAAC-9699-6CD5-90778751BDDC}"/>
              </a:ext>
            </a:extLst>
          </p:cNvPr>
          <p:cNvSpPr txBox="1"/>
          <p:nvPr/>
        </p:nvSpPr>
        <p:spPr>
          <a:xfrm>
            <a:off x="685800" y="1320000"/>
            <a:ext cx="6020000" cy="1080000"/>
          </a:xfrm>
          <a:prstGeom prst="rect">
            <a:avLst/>
          </a:prstGeom>
          <a:noFill/>
        </p:spPr>
        <p:txBody>
          <a:bodyPr vert="horz" lIns="0" tIns="0" rIns="0" bIns="0" rtlCol="0" anchor="t"/>
          <a:lstStyle/>
          <a:p>
            <a:r>
              <a:rPr lang="en-US" sz="4000" b="1" dirty="0">
                <a:solidFill>
                  <a:srgbClr val="3D3C33"/>
                </a:solidFill>
              </a:rPr>
              <a:t>Crossarm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23CCA-078E-D62B-90B8-E72528042F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580000"/>
            <a:ext cx="6020000" cy="3000000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lnSpc>
                <a:spcPct val="132000"/>
              </a:lnSpc>
              <a:spcAft>
                <a:spcPts val="1400"/>
              </a:spcAft>
              <a:buNone/>
            </a:pPr>
            <a:r>
              <a:rPr lang="en-US" sz="2000" dirty="0">
                <a:solidFill>
                  <a:srgbClr val="131313"/>
                </a:solidFill>
              </a:rPr>
              <a:t>Holds power lines allowing for the required clearances between lines.</a:t>
            </a:r>
            <a:endParaRPr lang="en-US" sz="2000" dirty="0">
              <a:solidFill>
                <a:srgbClr val="3D3C33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F9300-3972-217C-6B2E-0582CF614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26AB0-90A1-A66D-00A6-4B469866E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DBEF17-5B80-5297-FE87-3EFAD7FCC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306" y="1320000"/>
            <a:ext cx="4584894" cy="4799446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F4230F0-9E4F-D48F-84CF-CEE3F9E0170D}"/>
              </a:ext>
            </a:extLst>
          </p:cNvPr>
          <p:cNvSpPr/>
          <p:nvPr/>
        </p:nvSpPr>
        <p:spPr>
          <a:xfrm>
            <a:off x="6921306" y="5261413"/>
            <a:ext cx="1392481" cy="8580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Crossarm</a:t>
            </a:r>
          </a:p>
        </p:txBody>
      </p:sp>
    </p:spTree>
    <p:extLst>
      <p:ext uri="{BB962C8B-B14F-4D97-AF65-F5344CB8AC3E}">
        <p14:creationId xmlns:p14="http://schemas.microsoft.com/office/powerpoint/2010/main" val="406379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A4332-BDF0-3290-C405-526D0202F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 Band">
            <a:extLst>
              <a:ext uri="{FF2B5EF4-FFF2-40B4-BE49-F238E27FC236}">
                <a16:creationId xmlns:a16="http://schemas.microsoft.com/office/drawing/2014/main" id="{DD7C1797-8869-4E84-9C51-E4DA24099D37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A5736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itle Heading">
            <a:extLst>
              <a:ext uri="{FF2B5EF4-FFF2-40B4-BE49-F238E27FC236}">
                <a16:creationId xmlns:a16="http://schemas.microsoft.com/office/drawing/2014/main" id="{42012CF7-5BD7-F606-1DC2-D19752707A7D}"/>
              </a:ext>
            </a:extLst>
          </p:cNvPr>
          <p:cNvSpPr txBox="1"/>
          <p:nvPr/>
        </p:nvSpPr>
        <p:spPr>
          <a:xfrm>
            <a:off x="685800" y="1320000"/>
            <a:ext cx="6020000" cy="1080000"/>
          </a:xfrm>
          <a:prstGeom prst="rect">
            <a:avLst/>
          </a:prstGeom>
          <a:noFill/>
        </p:spPr>
        <p:txBody>
          <a:bodyPr vert="horz" lIns="0" tIns="0" rIns="0" bIns="0" rtlCol="0" anchor="t"/>
          <a:lstStyle/>
          <a:p>
            <a:r>
              <a:rPr lang="en-US" sz="4000" b="1" dirty="0">
                <a:solidFill>
                  <a:srgbClr val="3D3C33"/>
                </a:solidFill>
              </a:rPr>
              <a:t>Surge Arrestors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931F9-EC6A-571A-9888-C08FE13D22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580000"/>
            <a:ext cx="6020000" cy="3000000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lnSpc>
                <a:spcPct val="132000"/>
              </a:lnSpc>
              <a:spcAft>
                <a:spcPts val="1400"/>
              </a:spcAft>
              <a:buNone/>
            </a:pPr>
            <a:r>
              <a:rPr lang="en-US" sz="2000" dirty="0">
                <a:solidFill>
                  <a:srgbClr val="131313"/>
                </a:solidFill>
              </a:rPr>
              <a:t>Protects the transformer from lightening bolts.</a:t>
            </a:r>
            <a:endParaRPr lang="en-US" sz="2000" dirty="0">
              <a:solidFill>
                <a:srgbClr val="3D3C33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16F2D-1008-85E8-A1A5-6324298C1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A5891-3BF2-2709-F008-96BC5291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D2A94-EF6F-FF9A-7C51-857FC14375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729" t="51599"/>
          <a:stretch>
            <a:fillRect/>
          </a:stretch>
        </p:blipFill>
        <p:spPr>
          <a:xfrm>
            <a:off x="8131125" y="1040030"/>
            <a:ext cx="3599556" cy="519195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C7E9739-1FB8-F809-8C96-6E2D4314E737}"/>
              </a:ext>
            </a:extLst>
          </p:cNvPr>
          <p:cNvSpPr/>
          <p:nvPr/>
        </p:nvSpPr>
        <p:spPr>
          <a:xfrm>
            <a:off x="8130237" y="4632340"/>
            <a:ext cx="1800666" cy="9476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Surge Arrestor</a:t>
            </a:r>
          </a:p>
        </p:txBody>
      </p:sp>
    </p:spTree>
    <p:extLst>
      <p:ext uri="{BB962C8B-B14F-4D97-AF65-F5344CB8AC3E}">
        <p14:creationId xmlns:p14="http://schemas.microsoft.com/office/powerpoint/2010/main" val="187116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3710F-4E3A-805C-2E16-C2FFC7ABA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 Band">
            <a:extLst>
              <a:ext uri="{FF2B5EF4-FFF2-40B4-BE49-F238E27FC236}">
                <a16:creationId xmlns:a16="http://schemas.microsoft.com/office/drawing/2014/main" id="{F4885A81-B13F-5D65-DF09-A7DBD5EE0B7C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A5736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itle Heading">
            <a:extLst>
              <a:ext uri="{FF2B5EF4-FFF2-40B4-BE49-F238E27FC236}">
                <a16:creationId xmlns:a16="http://schemas.microsoft.com/office/drawing/2014/main" id="{C2BD4FC4-6CB0-0D39-1C69-0A270BA47553}"/>
              </a:ext>
            </a:extLst>
          </p:cNvPr>
          <p:cNvSpPr txBox="1"/>
          <p:nvPr/>
        </p:nvSpPr>
        <p:spPr>
          <a:xfrm>
            <a:off x="531055" y="53908"/>
            <a:ext cx="6020000" cy="1080000"/>
          </a:xfrm>
          <a:prstGeom prst="rect">
            <a:avLst/>
          </a:prstGeom>
          <a:noFill/>
        </p:spPr>
        <p:txBody>
          <a:bodyPr vert="horz" lIns="0" tIns="0" rIns="0" bIns="0" rtlCol="0" anchor="t"/>
          <a:lstStyle/>
          <a:p>
            <a:r>
              <a:rPr lang="en-US" sz="4000" dirty="0"/>
              <a:t>Knowing what’s on a pole helps prevent accidents and improves field awareness.</a:t>
            </a:r>
            <a:endParaRPr lang="en-US" sz="4000" b="1" dirty="0">
              <a:solidFill>
                <a:srgbClr val="3D3C3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2088F-D8F0-7BD6-2DD2-F5D88BB0D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580000"/>
            <a:ext cx="6020000" cy="3000000"/>
          </a:xfrm>
        </p:spPr>
        <p:txBody>
          <a:bodyPr vert="horz" lIns="0" tIns="45720" rIns="91440" bIns="45720" rtlCol="0" anchor="t">
            <a:normAutofit fontScale="92500" lnSpcReduction="10000"/>
          </a:bodyPr>
          <a:lstStyle/>
          <a:p>
            <a:pPr marL="342900" indent="-342900">
              <a:lnSpc>
                <a:spcPct val="132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Primary power lines-</a:t>
            </a:r>
            <a:r>
              <a:rPr lang="en-US" sz="2000" dirty="0"/>
              <a:t>carry thousands of volts and strictly off limits for telecom workers.</a:t>
            </a:r>
          </a:p>
          <a:p>
            <a:pPr marL="342900" indent="-342900">
              <a:lnSpc>
                <a:spcPct val="132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D3C33"/>
                </a:solidFill>
              </a:rPr>
              <a:t>Crossarms-</a:t>
            </a:r>
            <a:r>
              <a:rPr lang="en-US" sz="2000" dirty="0">
                <a:solidFill>
                  <a:srgbClr val="3D3C33"/>
                </a:solidFill>
              </a:rPr>
              <a:t>horizontal beams holding the power lines apart.</a:t>
            </a:r>
          </a:p>
          <a:p>
            <a:pPr marL="342900" indent="-342900">
              <a:lnSpc>
                <a:spcPct val="132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D3C33"/>
                </a:solidFill>
              </a:rPr>
              <a:t>Surge arrestors-</a:t>
            </a:r>
            <a:r>
              <a:rPr lang="en-US" sz="2000" dirty="0">
                <a:solidFill>
                  <a:srgbClr val="3D3C33"/>
                </a:solidFill>
              </a:rPr>
              <a:t>the surge protection for the power system.</a:t>
            </a:r>
          </a:p>
          <a:p>
            <a:pPr marL="342900" indent="-342900">
              <a:lnSpc>
                <a:spcPct val="132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D3C33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9F78F-9D14-AAB6-9C8F-34C4A7A60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FB73C-01A0-6436-9E8E-EFB608D1E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18555-8E53-8A72-9EBA-86B0F6B97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786" y="1320000"/>
            <a:ext cx="4092895" cy="491198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5E34B86-00FC-987A-740C-B14C6D5CFD12}"/>
              </a:ext>
            </a:extLst>
          </p:cNvPr>
          <p:cNvSpPr/>
          <p:nvPr/>
        </p:nvSpPr>
        <p:spPr>
          <a:xfrm>
            <a:off x="8131125" y="5261414"/>
            <a:ext cx="1800666" cy="9476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Surge Arrestor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5A6C5F-CC7C-633E-35E5-A39A6BC62E6A}"/>
              </a:ext>
            </a:extLst>
          </p:cNvPr>
          <p:cNvSpPr/>
          <p:nvPr/>
        </p:nvSpPr>
        <p:spPr>
          <a:xfrm>
            <a:off x="8197129" y="2075929"/>
            <a:ext cx="1524091" cy="12042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Primary Wires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66DF025-A863-9363-C0B9-88B786C6978A}"/>
              </a:ext>
            </a:extLst>
          </p:cNvPr>
          <p:cNvSpPr/>
          <p:nvPr/>
        </p:nvSpPr>
        <p:spPr>
          <a:xfrm>
            <a:off x="8131125" y="3902343"/>
            <a:ext cx="1800666" cy="12042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Crossarm</a:t>
            </a:r>
          </a:p>
        </p:txBody>
      </p:sp>
    </p:spTree>
    <p:extLst>
      <p:ext uri="{BB962C8B-B14F-4D97-AF65-F5344CB8AC3E}">
        <p14:creationId xmlns:p14="http://schemas.microsoft.com/office/powerpoint/2010/main" val="2076667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B60A4-F1F3-155B-D783-B61869BC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 for attending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FDA4E-6E6F-5197-90E3-EEB5D00C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Telecom Education &amp; Safety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11F2D-2608-1F77-4198-75BAD22F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57A144-5945-53F7-BF6A-E78D1787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878" y="1784215"/>
            <a:ext cx="3289569" cy="3289569"/>
          </a:xfrm>
          <a:prstGeom prst="rect">
            <a:avLst/>
          </a:prstGeom>
          <a:solidFill>
            <a:srgbClr val="F0EDE6"/>
          </a:solidFill>
        </p:spPr>
      </p:pic>
    </p:spTree>
    <p:extLst>
      <p:ext uri="{BB962C8B-B14F-4D97-AF65-F5344CB8AC3E}">
        <p14:creationId xmlns:p14="http://schemas.microsoft.com/office/powerpoint/2010/main" val="879495832"/>
      </p:ext>
    </p:extLst>
  </p:cSld>
  <p:clrMapOvr>
    <a:masterClrMapping/>
  </p:clrMapOvr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6282DC-5D67-4C19-9A05-C65D9BF7BC7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3667383-B7F3-43FC-8965-135FDDEABC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135656-72CC-4564-823F-B30D02996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{E5E9CB6C-58AB-4D8F-8057-EF296B182456}05f950ec-c865-457c-93ae-9eb2ef1c603f-TFa19fa653-f273-4169-96ef-448bb1cd1027_win32</Template>
  <TotalTime>106</TotalTime>
  <Words>214</Words>
  <Application>Microsoft Office PowerPoint</Application>
  <PresentationFormat>Widescreen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Neue Haas Grotesk Text Pro</vt:lpstr>
      <vt:lpstr>OasisVTI</vt:lpstr>
      <vt:lpstr>What’s On That Pole? </vt:lpstr>
      <vt:lpstr>WHY Are YOU HERE?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JL Z</dc:creator>
  <cp:lastModifiedBy>JL Z</cp:lastModifiedBy>
  <cp:revision>2</cp:revision>
  <dcterms:created xsi:type="dcterms:W3CDTF">2026-06-11T19:32:31Z</dcterms:created>
  <dcterms:modified xsi:type="dcterms:W3CDTF">2026-06-11T21:18:53Z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